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944" r:id="rId3"/>
    <p:sldId id="917" r:id="rId4"/>
    <p:sldId id="931" r:id="rId5"/>
    <p:sldId id="968" r:id="rId6"/>
    <p:sldId id="941" r:id="rId7"/>
    <p:sldId id="907" r:id="rId8"/>
    <p:sldId id="942" r:id="rId9"/>
    <p:sldId id="927" r:id="rId10"/>
    <p:sldId id="946" r:id="rId11"/>
    <p:sldId id="967" r:id="rId12"/>
    <p:sldId id="966" r:id="rId13"/>
    <p:sldId id="947" r:id="rId14"/>
    <p:sldId id="949" r:id="rId15"/>
    <p:sldId id="950" r:id="rId16"/>
    <p:sldId id="958" r:id="rId17"/>
    <p:sldId id="935" r:id="rId18"/>
    <p:sldId id="971" r:id="rId19"/>
    <p:sldId id="951" r:id="rId20"/>
    <p:sldId id="952" r:id="rId21"/>
    <p:sldId id="953" r:id="rId22"/>
    <p:sldId id="954" r:id="rId23"/>
    <p:sldId id="955" r:id="rId24"/>
    <p:sldId id="956" r:id="rId25"/>
    <p:sldId id="957" r:id="rId26"/>
    <p:sldId id="972" r:id="rId27"/>
  </p:sldIdLst>
  <p:sldSz cx="9144000" cy="5143500" type="screen16x9"/>
  <p:notesSz cx="6858000" cy="9144000"/>
  <p:defaultTextStyle>
    <a:defPPr>
      <a:defRPr lang="en-US"/>
    </a:defPPr>
    <a:lvl1pPr marL="0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94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88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82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76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969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163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357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551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00"/>
    <a:srgbClr val="99CCFF"/>
    <a:srgbClr val="2A1500"/>
    <a:srgbClr val="663300"/>
    <a:srgbClr val="313016"/>
    <a:srgbClr val="1A1A0C"/>
    <a:srgbClr val="3C3B1D"/>
    <a:srgbClr val="666633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-108" y="-10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75207-D379-4B60-8381-EBB43F3A9EF9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595A3-E9B0-4183-86B3-064B642CB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3319B-04E3-4A06-ACBC-C67ECB73DF1F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D6F1A-9868-4C8C-9017-8F1EA1A7B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D6F1A-9868-4C8C-9017-8F1EA1A7BB0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D6F1A-9868-4C8C-9017-8F1EA1A7BB0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D6F1A-9868-4C8C-9017-8F1EA1A7BB0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D6F1A-9868-4C8C-9017-8F1EA1A7BB0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D6F1A-9868-4C8C-9017-8F1EA1A7BB0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D6F1A-9868-4C8C-9017-8F1EA1A7BB0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D6F1A-9868-4C8C-9017-8F1EA1A7BB0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D6F1A-9868-4C8C-9017-8F1EA1A7BB0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D6F1A-9868-4C8C-9017-8F1EA1A7BB0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D6F1A-9868-4C8C-9017-8F1EA1A7BB0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D6F1A-9868-4C8C-9017-8F1EA1A7BB0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D6F1A-9868-4C8C-9017-8F1EA1A7BB0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D6F1A-9868-4C8C-9017-8F1EA1A7BB0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D6F1A-9868-4C8C-9017-8F1EA1A7BB0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D6F1A-9868-4C8C-9017-8F1EA1A7BB0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D6F1A-9868-4C8C-9017-8F1EA1A7BB0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D6F1A-9868-4C8C-9017-8F1EA1A7BB0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D6F1A-9868-4C8C-9017-8F1EA1A7BB0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D6F1A-9868-4C8C-9017-8F1EA1A7BB0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D6F1A-9868-4C8C-9017-8F1EA1A7BB0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D6F1A-9868-4C8C-9017-8F1EA1A7BB0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6A9-F86D-48C9-A75E-309A1C5C9A92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327E-4B53-41B4-BDF8-AD9508342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6A9-F86D-48C9-A75E-309A1C5C9A92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327E-4B53-41B4-BDF8-AD9508342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675" y="247652"/>
            <a:ext cx="3290888" cy="5266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43" y="247652"/>
            <a:ext cx="9723437" cy="5266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6A9-F86D-48C9-A75E-309A1C5C9A92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327E-4B53-41B4-BDF8-AD9508342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6A9-F86D-48C9-A75E-309A1C5C9A92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327E-4B53-41B4-BDF8-AD9508342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77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9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16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5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6A9-F86D-48C9-A75E-309A1C5C9A92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327E-4B53-41B4-BDF8-AD9508342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838" y="1440658"/>
            <a:ext cx="6507162" cy="407312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1402" y="1440658"/>
            <a:ext cx="6507163" cy="407312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6A9-F86D-48C9-A75E-309A1C5C9A92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327E-4B53-41B4-BDF8-AD9508342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4" indent="0">
              <a:buNone/>
              <a:defRPr sz="1800" b="1"/>
            </a:lvl2pPr>
            <a:lvl3pPr marL="816388" indent="0">
              <a:buNone/>
              <a:defRPr sz="1600" b="1"/>
            </a:lvl3pPr>
            <a:lvl4pPr marL="1224582" indent="0">
              <a:buNone/>
              <a:defRPr sz="1400" b="1"/>
            </a:lvl4pPr>
            <a:lvl5pPr marL="1632776" indent="0">
              <a:buNone/>
              <a:defRPr sz="1400" b="1"/>
            </a:lvl5pPr>
            <a:lvl6pPr marL="2040969" indent="0">
              <a:buNone/>
              <a:defRPr sz="1400" b="1"/>
            </a:lvl6pPr>
            <a:lvl7pPr marL="2449163" indent="0">
              <a:buNone/>
              <a:defRPr sz="1400" b="1"/>
            </a:lvl7pPr>
            <a:lvl8pPr marL="2857357" indent="0">
              <a:buNone/>
              <a:defRPr sz="1400" b="1"/>
            </a:lvl8pPr>
            <a:lvl9pPr marL="3265551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7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4" indent="0">
              <a:buNone/>
              <a:defRPr sz="1800" b="1"/>
            </a:lvl2pPr>
            <a:lvl3pPr marL="816388" indent="0">
              <a:buNone/>
              <a:defRPr sz="1600" b="1"/>
            </a:lvl3pPr>
            <a:lvl4pPr marL="1224582" indent="0">
              <a:buNone/>
              <a:defRPr sz="1400" b="1"/>
            </a:lvl4pPr>
            <a:lvl5pPr marL="1632776" indent="0">
              <a:buNone/>
              <a:defRPr sz="1400" b="1"/>
            </a:lvl5pPr>
            <a:lvl6pPr marL="2040969" indent="0">
              <a:buNone/>
              <a:defRPr sz="1400" b="1"/>
            </a:lvl6pPr>
            <a:lvl7pPr marL="2449163" indent="0">
              <a:buNone/>
              <a:defRPr sz="1400" b="1"/>
            </a:lvl7pPr>
            <a:lvl8pPr marL="2857357" indent="0">
              <a:buNone/>
              <a:defRPr sz="1400" b="1"/>
            </a:lvl8pPr>
            <a:lvl9pPr marL="3265551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6A9-F86D-48C9-A75E-309A1C5C9A92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327E-4B53-41B4-BDF8-AD9508342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6A9-F86D-48C9-A75E-309A1C5C9A92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327E-4B53-41B4-BDF8-AD9508342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6A9-F86D-48C9-A75E-309A1C5C9A92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327E-4B53-41B4-BDF8-AD9508342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5"/>
            <a:ext cx="3008313" cy="3518298"/>
          </a:xfrm>
        </p:spPr>
        <p:txBody>
          <a:bodyPr/>
          <a:lstStyle>
            <a:lvl1pPr marL="0" indent="0">
              <a:buNone/>
              <a:defRPr sz="1300"/>
            </a:lvl1pPr>
            <a:lvl2pPr marL="408194" indent="0">
              <a:buNone/>
              <a:defRPr sz="1100"/>
            </a:lvl2pPr>
            <a:lvl3pPr marL="816388" indent="0">
              <a:buNone/>
              <a:defRPr sz="900"/>
            </a:lvl3pPr>
            <a:lvl4pPr marL="1224582" indent="0">
              <a:buNone/>
              <a:defRPr sz="800"/>
            </a:lvl4pPr>
            <a:lvl5pPr marL="1632776" indent="0">
              <a:buNone/>
              <a:defRPr sz="800"/>
            </a:lvl5pPr>
            <a:lvl6pPr marL="2040969" indent="0">
              <a:buNone/>
              <a:defRPr sz="800"/>
            </a:lvl6pPr>
            <a:lvl7pPr marL="2449163" indent="0">
              <a:buNone/>
              <a:defRPr sz="800"/>
            </a:lvl7pPr>
            <a:lvl8pPr marL="2857357" indent="0">
              <a:buNone/>
              <a:defRPr sz="800"/>
            </a:lvl8pPr>
            <a:lvl9pPr marL="326555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6A9-F86D-48C9-A75E-309A1C5C9A92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327E-4B53-41B4-BDF8-AD9508342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94" indent="0">
              <a:buNone/>
              <a:defRPr sz="2500"/>
            </a:lvl2pPr>
            <a:lvl3pPr marL="816388" indent="0">
              <a:buNone/>
              <a:defRPr sz="2100"/>
            </a:lvl3pPr>
            <a:lvl4pPr marL="1224582" indent="0">
              <a:buNone/>
              <a:defRPr sz="1800"/>
            </a:lvl4pPr>
            <a:lvl5pPr marL="1632776" indent="0">
              <a:buNone/>
              <a:defRPr sz="1800"/>
            </a:lvl5pPr>
            <a:lvl6pPr marL="2040969" indent="0">
              <a:buNone/>
              <a:defRPr sz="1800"/>
            </a:lvl6pPr>
            <a:lvl7pPr marL="2449163" indent="0">
              <a:buNone/>
              <a:defRPr sz="1800"/>
            </a:lvl7pPr>
            <a:lvl8pPr marL="2857357" indent="0">
              <a:buNone/>
              <a:defRPr sz="1800"/>
            </a:lvl8pPr>
            <a:lvl9pPr marL="3265551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8194" indent="0">
              <a:buNone/>
              <a:defRPr sz="1100"/>
            </a:lvl2pPr>
            <a:lvl3pPr marL="816388" indent="0">
              <a:buNone/>
              <a:defRPr sz="900"/>
            </a:lvl3pPr>
            <a:lvl4pPr marL="1224582" indent="0">
              <a:buNone/>
              <a:defRPr sz="800"/>
            </a:lvl4pPr>
            <a:lvl5pPr marL="1632776" indent="0">
              <a:buNone/>
              <a:defRPr sz="800"/>
            </a:lvl5pPr>
            <a:lvl6pPr marL="2040969" indent="0">
              <a:buNone/>
              <a:defRPr sz="800"/>
            </a:lvl6pPr>
            <a:lvl7pPr marL="2449163" indent="0">
              <a:buNone/>
              <a:defRPr sz="800"/>
            </a:lvl7pPr>
            <a:lvl8pPr marL="2857357" indent="0">
              <a:buNone/>
              <a:defRPr sz="800"/>
            </a:lvl8pPr>
            <a:lvl9pPr marL="326555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6A9-F86D-48C9-A75E-309A1C5C9A92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327E-4B53-41B4-BDF8-AD9508342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1639" tIns="40819" rIns="81639" bIns="408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3"/>
          </a:xfrm>
          <a:prstGeom prst="rect">
            <a:avLst/>
          </a:prstGeom>
        </p:spPr>
        <p:txBody>
          <a:bodyPr vert="horz" lIns="81639" tIns="40819" rIns="81639" bIns="408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81639" tIns="40819" rIns="81639" bIns="4081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236A9-F86D-48C9-A75E-309A1C5C9A92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81639" tIns="40819" rIns="81639" bIns="4081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81639" tIns="40819" rIns="81639" bIns="4081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8327E-4B53-41B4-BDF8-AD9508342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816388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46" indent="-306146" algn="l" defTabSz="81638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315" indent="-255121" algn="l" defTabSz="81638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85" indent="-204097" algn="l" defTabSz="81638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79" indent="-204097" algn="l" defTabSz="816388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73" indent="-204097" algn="l" defTabSz="816388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066" indent="-204097" algn="l" defTabSz="81638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260" indent="-204097" algn="l" defTabSz="81638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454" indent="-204097" algn="l" defTabSz="81638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648" indent="-204097" algn="l" defTabSz="81638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94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88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82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76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69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63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57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51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e type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400" y="1905"/>
            <a:ext cx="9184640" cy="51663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80975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The </a:t>
            </a:r>
            <a:r>
              <a:rPr lang="en-US" sz="2400" cap="small" dirty="0" smtClean="0">
                <a:solidFill>
                  <a:schemeClr val="bg1"/>
                </a:solidFill>
              </a:rPr>
              <a:t>Lord</a:t>
            </a:r>
            <a:r>
              <a:rPr lang="en-US" sz="2400" dirty="0" smtClean="0">
                <a:solidFill>
                  <a:schemeClr val="bg1"/>
                </a:solidFill>
              </a:rPr>
              <a:t>—the </a:t>
            </a:r>
            <a:r>
              <a:rPr lang="en-US" sz="2400" cap="small" dirty="0" smtClean="0">
                <a:solidFill>
                  <a:schemeClr val="bg1"/>
                </a:solidFill>
              </a:rPr>
              <a:t>Lord</a:t>
            </a:r>
            <a:r>
              <a:rPr lang="en-US" sz="2400" dirty="0" smtClean="0">
                <a:solidFill>
                  <a:schemeClr val="bg1"/>
                </a:solidFill>
              </a:rPr>
              <a:t> is a compassionate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and gracious God, slow to anger and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abounding in faithful love and truth….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Exodus 34:6b</a:t>
            </a:r>
            <a:r>
              <a:rPr lang="en-US" sz="1800" dirty="0" smtClean="0">
                <a:solidFill>
                  <a:schemeClr val="bg1"/>
                </a:solidFill>
              </a:rPr>
              <a:t> CSB</a:t>
            </a:r>
            <a:endParaRPr lang="en-US" sz="2200" dirty="0" smtClean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67914" y="2240178"/>
            <a:ext cx="1188720" cy="4572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04800" y="2571750"/>
            <a:ext cx="2116019" cy="2103120"/>
            <a:chOff x="658657" y="238396"/>
            <a:chExt cx="1797669" cy="2103120"/>
          </a:xfrm>
        </p:grpSpPr>
        <p:sp>
          <p:nvSpPr>
            <p:cNvPr id="8" name="Oval 7"/>
            <p:cNvSpPr/>
            <p:nvPr/>
          </p:nvSpPr>
          <p:spPr>
            <a:xfrm>
              <a:off x="658657" y="238396"/>
              <a:ext cx="1786709" cy="210312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9615" y="486342"/>
              <a:ext cx="1786711" cy="160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sz="3200" dirty="0" err="1" smtClean="0"/>
                <a:t>chanuwn</a:t>
              </a:r>
              <a:endParaRPr lang="en-US" sz="3200" dirty="0" smtClean="0"/>
            </a:p>
            <a:p>
              <a:pPr algn="ctr">
                <a:lnSpc>
                  <a:spcPts val="2300"/>
                </a:lnSpc>
              </a:pPr>
              <a:r>
                <a:rPr lang="en-US" sz="2200" dirty="0" smtClean="0"/>
                <a:t>combines the ideas of favor, compassion and generosity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44002" cy="51872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3776535"/>
            <a:ext cx="7290486" cy="1195199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1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“He was the most generous sort of person.</a:t>
            </a:r>
          </a:p>
          <a:p>
            <a:pPr algn="ctr">
              <a:lnSpc>
                <a:spcPts val="31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If you ask for something, you got three of them.”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Adam Desmond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80975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The </a:t>
            </a:r>
            <a:r>
              <a:rPr lang="en-US" sz="2400" cap="small" dirty="0" smtClean="0">
                <a:solidFill>
                  <a:schemeClr val="bg1"/>
                </a:solidFill>
              </a:rPr>
              <a:t>Lord</a:t>
            </a:r>
            <a:r>
              <a:rPr lang="en-US" sz="2400" dirty="0" smtClean="0">
                <a:solidFill>
                  <a:schemeClr val="bg1"/>
                </a:solidFill>
              </a:rPr>
              <a:t>—the </a:t>
            </a:r>
            <a:r>
              <a:rPr lang="en-US" sz="2400" cap="small" dirty="0" smtClean="0">
                <a:solidFill>
                  <a:schemeClr val="bg1"/>
                </a:solidFill>
              </a:rPr>
              <a:t>Lord</a:t>
            </a:r>
            <a:r>
              <a:rPr lang="en-US" sz="2400" dirty="0" smtClean="0">
                <a:solidFill>
                  <a:schemeClr val="bg1"/>
                </a:solidFill>
              </a:rPr>
              <a:t> is a compassionate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and gracious God, slow to anger and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abounding in faithful love and truth….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Exodus 34:6b</a:t>
            </a:r>
            <a:r>
              <a:rPr lang="en-US" sz="1800" dirty="0" smtClean="0">
                <a:solidFill>
                  <a:schemeClr val="bg1"/>
                </a:solidFill>
              </a:rPr>
              <a:t> CSB</a:t>
            </a:r>
            <a:endParaRPr lang="en-US" sz="2200" dirty="0" smtClean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526280" y="2203107"/>
            <a:ext cx="1798320" cy="4572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6"/>
          <p:cNvGrpSpPr/>
          <p:nvPr/>
        </p:nvGrpSpPr>
        <p:grpSpPr>
          <a:xfrm>
            <a:off x="304800" y="2571750"/>
            <a:ext cx="2116019" cy="2103120"/>
            <a:chOff x="658657" y="238396"/>
            <a:chExt cx="1797669" cy="2103120"/>
          </a:xfrm>
        </p:grpSpPr>
        <p:sp>
          <p:nvSpPr>
            <p:cNvPr id="8" name="Oval 7"/>
            <p:cNvSpPr/>
            <p:nvPr/>
          </p:nvSpPr>
          <p:spPr>
            <a:xfrm>
              <a:off x="658657" y="238396"/>
              <a:ext cx="1786709" cy="210312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9615" y="486342"/>
              <a:ext cx="1786711" cy="1567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2200" dirty="0" smtClean="0"/>
                <a:t>an idiom meaning</a:t>
              </a:r>
            </a:p>
            <a:p>
              <a:pPr algn="ctr">
                <a:lnSpc>
                  <a:spcPts val="2300"/>
                </a:lnSpc>
              </a:pPr>
              <a:r>
                <a:rPr lang="en-US" sz="2200" dirty="0" smtClean="0"/>
                <a:t>‘long suffering’ or ‘slow to anger’</a:t>
              </a:r>
            </a:p>
          </p:txBody>
        </p:sp>
      </p:grpSp>
      <p:pic>
        <p:nvPicPr>
          <p:cNvPr id="11" name="Picture 10" descr="nail.jpg"/>
          <p:cNvPicPr>
            <a:picLocks noChangeAspect="1"/>
          </p:cNvPicPr>
          <p:nvPr/>
        </p:nvPicPr>
        <p:blipFill>
          <a:blip r:embed="rId4" cstate="print"/>
          <a:srcRect l="27292" r="6560"/>
          <a:stretch>
            <a:fillRect/>
          </a:stretch>
        </p:blipFill>
        <p:spPr>
          <a:xfrm>
            <a:off x="263487" y="133350"/>
            <a:ext cx="2632113" cy="2651760"/>
          </a:xfrm>
          <a:prstGeom prst="ellips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ck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4" name="Group 8"/>
          <p:cNvGrpSpPr/>
          <p:nvPr/>
        </p:nvGrpSpPr>
        <p:grpSpPr>
          <a:xfrm>
            <a:off x="2971800" y="971550"/>
            <a:ext cx="3204111" cy="3200400"/>
            <a:chOff x="218363" y="1379690"/>
            <a:chExt cx="2613879" cy="2610852"/>
          </a:xfrm>
        </p:grpSpPr>
        <p:sp>
          <p:nvSpPr>
            <p:cNvPr id="20" name="Oval 19"/>
            <p:cNvSpPr/>
            <p:nvPr/>
          </p:nvSpPr>
          <p:spPr>
            <a:xfrm>
              <a:off x="218363" y="1379690"/>
              <a:ext cx="2610852" cy="2610852"/>
            </a:xfrm>
            <a:prstGeom prst="ellipse">
              <a:avLst/>
            </a:prstGeom>
            <a:solidFill>
              <a:srgbClr val="99CCFF">
                <a:alpha val="8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1390" y="1919642"/>
              <a:ext cx="2610852" cy="153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The longsuffering</a:t>
              </a:r>
            </a:p>
            <a:p>
              <a:pPr algn="ctr"/>
              <a:r>
                <a:rPr lang="en-US" sz="2400" dirty="0" smtClean="0"/>
                <a:t>of the Lord is part of his plan to save men from the punishment of sin.</a:t>
              </a:r>
            </a:p>
            <a:p>
              <a:pPr algn="ctr"/>
              <a:r>
                <a:rPr lang="en-US" sz="2000" dirty="0" smtClean="0"/>
                <a:t>2 Peter 3:15 </a:t>
              </a:r>
              <a:r>
                <a:rPr lang="en-US" dirty="0" smtClean="0"/>
                <a:t>paraphrase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80975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The </a:t>
            </a:r>
            <a:r>
              <a:rPr lang="en-US" sz="2400" cap="small" dirty="0" smtClean="0">
                <a:solidFill>
                  <a:schemeClr val="bg1"/>
                </a:solidFill>
              </a:rPr>
              <a:t>Lord</a:t>
            </a:r>
            <a:r>
              <a:rPr lang="en-US" sz="2400" dirty="0" smtClean="0">
                <a:solidFill>
                  <a:schemeClr val="bg1"/>
                </a:solidFill>
              </a:rPr>
              <a:t>—the </a:t>
            </a:r>
            <a:r>
              <a:rPr lang="en-US" sz="2400" cap="small" dirty="0" smtClean="0">
                <a:solidFill>
                  <a:schemeClr val="bg1"/>
                </a:solidFill>
              </a:rPr>
              <a:t>Lord</a:t>
            </a:r>
            <a:r>
              <a:rPr lang="en-US" sz="2400" dirty="0" smtClean="0">
                <a:solidFill>
                  <a:schemeClr val="bg1"/>
                </a:solidFill>
              </a:rPr>
              <a:t> is a compassionate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and gracious God, slow to anger and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abounding in faithful love and truth….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Exodus 34:6b</a:t>
            </a:r>
            <a:r>
              <a:rPr lang="en-US" sz="1800" dirty="0" smtClean="0">
                <a:solidFill>
                  <a:schemeClr val="bg1"/>
                </a:solidFill>
              </a:rPr>
              <a:t> CSB</a:t>
            </a:r>
            <a:endParaRPr lang="en-US" sz="2200" dirty="0" smtClean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834714" y="2507907"/>
            <a:ext cx="1645920" cy="50292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6"/>
          <p:cNvGrpSpPr/>
          <p:nvPr/>
        </p:nvGrpSpPr>
        <p:grpSpPr>
          <a:xfrm>
            <a:off x="6248400" y="2876550"/>
            <a:ext cx="2340092" cy="2103120"/>
            <a:chOff x="568955" y="238396"/>
            <a:chExt cx="1988031" cy="2103120"/>
          </a:xfrm>
        </p:grpSpPr>
        <p:sp>
          <p:nvSpPr>
            <p:cNvPr id="8" name="Oval 7"/>
            <p:cNvSpPr/>
            <p:nvPr/>
          </p:nvSpPr>
          <p:spPr>
            <a:xfrm>
              <a:off x="658657" y="238396"/>
              <a:ext cx="1786709" cy="210312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8955" y="486342"/>
              <a:ext cx="1988031" cy="160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sz="3200" dirty="0" err="1" smtClean="0"/>
                <a:t>checed</a:t>
              </a:r>
              <a:endParaRPr lang="en-US" sz="3200" dirty="0" smtClean="0"/>
            </a:p>
            <a:p>
              <a:pPr algn="ctr">
                <a:lnSpc>
                  <a:spcPts val="2300"/>
                </a:lnSpc>
              </a:pPr>
              <a:r>
                <a:rPr lang="en-US" sz="2200" dirty="0" smtClean="0"/>
                <a:t>combines the ideas of strength, steadfastness,</a:t>
              </a:r>
            </a:p>
            <a:p>
              <a:pPr algn="ctr">
                <a:lnSpc>
                  <a:spcPts val="2300"/>
                </a:lnSpc>
              </a:pPr>
              <a:r>
                <a:rPr lang="en-US" sz="2200" dirty="0" smtClean="0"/>
                <a:t>and love </a:t>
              </a:r>
            </a:p>
          </p:txBody>
        </p:sp>
      </p:grpSp>
      <p:grpSp>
        <p:nvGrpSpPr>
          <p:cNvPr id="10" name="Group 7"/>
          <p:cNvGrpSpPr/>
          <p:nvPr/>
        </p:nvGrpSpPr>
        <p:grpSpPr>
          <a:xfrm>
            <a:off x="5181600" y="87630"/>
            <a:ext cx="3017520" cy="3017520"/>
            <a:chOff x="588580" y="1504950"/>
            <a:chExt cx="3017520" cy="3017520"/>
          </a:xfrm>
        </p:grpSpPr>
        <p:sp>
          <p:nvSpPr>
            <p:cNvPr id="11" name="Oval 10"/>
            <p:cNvSpPr/>
            <p:nvPr/>
          </p:nvSpPr>
          <p:spPr>
            <a:xfrm>
              <a:off x="588580" y="1504950"/>
              <a:ext cx="3017520" cy="3017520"/>
            </a:xfrm>
            <a:prstGeom prst="ellipse">
              <a:avLst/>
            </a:prstGeom>
            <a:solidFill>
              <a:srgbClr val="FF9900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8623" y="1945320"/>
              <a:ext cx="27432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ysClr val="windowText" lastClr="000000"/>
                  </a:solidFill>
                </a:rPr>
                <a:t>“Any understanding</a:t>
              </a:r>
            </a:p>
            <a:p>
              <a:pPr algn="ctr"/>
              <a:r>
                <a:rPr lang="en-US" sz="2200" dirty="0" smtClean="0">
                  <a:solidFill>
                    <a:sysClr val="windowText" lastClr="000000"/>
                  </a:solidFill>
                </a:rPr>
                <a:t>of the word that fails to suggest all three inevitably loses some of its richness.”</a:t>
              </a:r>
            </a:p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</a:rPr>
                <a:t>Vine’s OT Dictionary</a:t>
              </a:r>
              <a:endParaRPr lang="en-US" sz="2000" dirty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80975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The </a:t>
            </a:r>
            <a:r>
              <a:rPr lang="en-US" sz="2400" cap="small" dirty="0" smtClean="0">
                <a:solidFill>
                  <a:schemeClr val="bg1"/>
                </a:solidFill>
              </a:rPr>
              <a:t>Lord</a:t>
            </a:r>
            <a:r>
              <a:rPr lang="en-US" sz="2400" dirty="0" smtClean="0">
                <a:solidFill>
                  <a:schemeClr val="bg1"/>
                </a:solidFill>
              </a:rPr>
              <a:t>—the </a:t>
            </a:r>
            <a:r>
              <a:rPr lang="en-US" sz="2400" cap="small" dirty="0" smtClean="0">
                <a:solidFill>
                  <a:schemeClr val="bg1"/>
                </a:solidFill>
              </a:rPr>
              <a:t>Lord</a:t>
            </a:r>
            <a:r>
              <a:rPr lang="en-US" sz="2400" dirty="0" smtClean="0">
                <a:solidFill>
                  <a:schemeClr val="bg1"/>
                </a:solidFill>
              </a:rPr>
              <a:t> is a compassionate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and gracious God, slow to anger and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abounding in faithful love and truth….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Exodus 34:6b</a:t>
            </a:r>
            <a:r>
              <a:rPr lang="en-US" sz="1800" dirty="0" smtClean="0">
                <a:solidFill>
                  <a:schemeClr val="bg1"/>
                </a:solidFill>
              </a:rPr>
              <a:t> CSB</a:t>
            </a:r>
            <a:endParaRPr lang="en-US" sz="2200" dirty="0" smtClean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834714" y="2507907"/>
            <a:ext cx="1645920" cy="50292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245352" y="2876550"/>
            <a:ext cx="2340092" cy="2103120"/>
            <a:chOff x="568955" y="238396"/>
            <a:chExt cx="1988031" cy="2103120"/>
          </a:xfrm>
        </p:grpSpPr>
        <p:sp>
          <p:nvSpPr>
            <p:cNvPr id="14" name="Oval 13"/>
            <p:cNvSpPr/>
            <p:nvPr/>
          </p:nvSpPr>
          <p:spPr>
            <a:xfrm>
              <a:off x="658657" y="238396"/>
              <a:ext cx="1786709" cy="210312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8955" y="621454"/>
              <a:ext cx="1988031" cy="1329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3200" dirty="0" smtClean="0"/>
                <a:t>strong, steadfast love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ack background.jpg"/>
          <p:cNvPicPr>
            <a:picLocks noChangeAspect="1"/>
          </p:cNvPicPr>
          <p:nvPr/>
        </p:nvPicPr>
        <p:blipFill>
          <a:blip r:embed="rId2" cstate="print"/>
          <a:srcRect t="5462" b="7469"/>
          <a:stretch>
            <a:fillRect/>
          </a:stretch>
        </p:blipFill>
        <p:spPr>
          <a:xfrm>
            <a:off x="0" y="-19050"/>
            <a:ext cx="9144000" cy="5162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428750"/>
            <a:ext cx="7620000" cy="2246769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He prayed to the </a:t>
            </a:r>
            <a:r>
              <a:rPr lang="en-US" sz="2400" cap="small" dirty="0" smtClean="0">
                <a:solidFill>
                  <a:schemeClr val="bg1"/>
                </a:solidFill>
              </a:rPr>
              <a:t>Lord</a:t>
            </a:r>
            <a:r>
              <a:rPr lang="en-US" sz="2400" dirty="0" smtClean="0">
                <a:solidFill>
                  <a:schemeClr val="bg1"/>
                </a:solidFill>
              </a:rPr>
              <a:t>: “Please, </a:t>
            </a:r>
            <a:r>
              <a:rPr lang="en-US" sz="2400" cap="small" dirty="0" smtClean="0">
                <a:solidFill>
                  <a:schemeClr val="bg1"/>
                </a:solidFill>
              </a:rPr>
              <a:t>Lord</a:t>
            </a:r>
            <a:r>
              <a:rPr lang="en-US" sz="2400" dirty="0" smtClean="0">
                <a:solidFill>
                  <a:schemeClr val="bg1"/>
                </a:solidFill>
              </a:rPr>
              <a:t>, isn’t this what I thought while I was still in my own country? That’s why I fled toward </a:t>
            </a:r>
            <a:r>
              <a:rPr lang="en-US" sz="2400" dirty="0" err="1" smtClean="0">
                <a:solidFill>
                  <a:schemeClr val="bg1"/>
                </a:solidFill>
              </a:rPr>
              <a:t>Tarshish</a:t>
            </a:r>
            <a:r>
              <a:rPr lang="en-US" sz="2400" dirty="0" smtClean="0">
                <a:solidFill>
                  <a:schemeClr val="bg1"/>
                </a:solidFill>
              </a:rPr>
              <a:t> in the first place. I knew that you are a gracious and compassionate God, slow to anger, abounding in faithful love, and one who relents from sending disaster.”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Jonah 4:2 </a:t>
            </a:r>
            <a:r>
              <a:rPr lang="en-US" dirty="0" smtClean="0">
                <a:solidFill>
                  <a:schemeClr val="bg1"/>
                </a:solidFill>
              </a:rPr>
              <a:t>CSB</a:t>
            </a:r>
            <a:endParaRPr lang="en-US" sz="2000" i="1" dirty="0" smtClean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059678" y="2557335"/>
            <a:ext cx="1828800" cy="457200"/>
          </a:xfrm>
          <a:prstGeom prst="ellipse">
            <a:avLst/>
          </a:prstGeom>
          <a:noFill/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63114" y="2571750"/>
            <a:ext cx="2057400" cy="457200"/>
          </a:xfrm>
          <a:prstGeom prst="ellipse">
            <a:avLst/>
          </a:prstGeom>
          <a:noFill/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25843" y="2571750"/>
            <a:ext cx="1207008" cy="457200"/>
          </a:xfrm>
          <a:prstGeom prst="ellipse">
            <a:avLst/>
          </a:prstGeom>
          <a:noFill/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66800" y="2888907"/>
            <a:ext cx="1691640" cy="457200"/>
          </a:xfrm>
          <a:prstGeom prst="ellipse">
            <a:avLst/>
          </a:prstGeom>
          <a:noFill/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animBg="1"/>
      <p:bldP spid="7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ck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" name="Group 8"/>
          <p:cNvGrpSpPr/>
          <p:nvPr/>
        </p:nvGrpSpPr>
        <p:grpSpPr>
          <a:xfrm>
            <a:off x="2652585" y="639978"/>
            <a:ext cx="3854895" cy="3840480"/>
            <a:chOff x="-42048" y="1109199"/>
            <a:chExt cx="3144781" cy="3133022"/>
          </a:xfrm>
        </p:grpSpPr>
        <p:sp>
          <p:nvSpPr>
            <p:cNvPr id="20" name="Oval 19"/>
            <p:cNvSpPr/>
            <p:nvPr/>
          </p:nvSpPr>
          <p:spPr>
            <a:xfrm>
              <a:off x="-42048" y="1109199"/>
              <a:ext cx="3133021" cy="3133022"/>
            </a:xfrm>
            <a:prstGeom prst="ellipse">
              <a:avLst/>
            </a:prstGeom>
            <a:solidFill>
              <a:srgbClr val="99CCFF">
                <a:alpha val="8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30290" y="1472095"/>
              <a:ext cx="3133023" cy="2435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“And should not I</a:t>
              </a:r>
            </a:p>
            <a:p>
              <a:pPr algn="ctr"/>
              <a:r>
                <a:rPr lang="en-US" sz="2400" dirty="0" smtClean="0"/>
                <a:t>pity Nineveh, that great</a:t>
              </a:r>
            </a:p>
            <a:p>
              <a:pPr algn="ctr"/>
              <a:r>
                <a:rPr lang="en-US" sz="2400" dirty="0" smtClean="0"/>
                <a:t>city, in which there are</a:t>
              </a:r>
            </a:p>
            <a:p>
              <a:pPr algn="ctr"/>
              <a:r>
                <a:rPr lang="en-US" sz="2400" dirty="0" smtClean="0"/>
                <a:t>more than 120,000 persons who do not know their</a:t>
              </a:r>
            </a:p>
            <a:p>
              <a:pPr algn="ctr"/>
              <a:r>
                <a:rPr lang="en-US" sz="2400" dirty="0" smtClean="0"/>
                <a:t>right hand from their left, and also much cattle.”</a:t>
              </a:r>
            </a:p>
            <a:p>
              <a:pPr algn="ctr"/>
              <a:r>
                <a:rPr lang="en-US" sz="2000" dirty="0" smtClean="0"/>
                <a:t>Jonah 3:11 </a:t>
              </a:r>
              <a:r>
                <a:rPr lang="en-US" dirty="0" smtClean="0"/>
                <a:t>ESV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80975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The </a:t>
            </a:r>
            <a:r>
              <a:rPr lang="en-US" sz="2400" cap="small" dirty="0" smtClean="0">
                <a:solidFill>
                  <a:schemeClr val="bg1"/>
                </a:solidFill>
              </a:rPr>
              <a:t>Lord</a:t>
            </a:r>
            <a:r>
              <a:rPr lang="en-US" sz="2400" dirty="0" smtClean="0">
                <a:solidFill>
                  <a:schemeClr val="bg1"/>
                </a:solidFill>
              </a:rPr>
              <a:t>—the </a:t>
            </a:r>
            <a:r>
              <a:rPr lang="en-US" sz="2400" cap="small" dirty="0" smtClean="0">
                <a:solidFill>
                  <a:schemeClr val="bg1"/>
                </a:solidFill>
              </a:rPr>
              <a:t>Lord</a:t>
            </a:r>
            <a:r>
              <a:rPr lang="en-US" sz="2400" dirty="0" smtClean="0">
                <a:solidFill>
                  <a:schemeClr val="bg1"/>
                </a:solidFill>
              </a:rPr>
              <a:t> is a compassionate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and gracious God, slow to anger and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abounding in faithful love and truth….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Exodus 34:6b</a:t>
            </a:r>
            <a:r>
              <a:rPr lang="en-US" sz="1800" dirty="0" smtClean="0">
                <a:solidFill>
                  <a:schemeClr val="bg1"/>
                </a:solidFill>
              </a:rPr>
              <a:t> CSB</a:t>
            </a:r>
            <a:endParaRPr lang="en-US" sz="2200" dirty="0" smtClean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918886" y="2559393"/>
            <a:ext cx="777240" cy="4572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6"/>
          <p:cNvGrpSpPr/>
          <p:nvPr/>
        </p:nvGrpSpPr>
        <p:grpSpPr>
          <a:xfrm>
            <a:off x="6705600" y="2190750"/>
            <a:ext cx="2116019" cy="2103120"/>
            <a:chOff x="658657" y="238396"/>
            <a:chExt cx="1797669" cy="2103120"/>
          </a:xfrm>
        </p:grpSpPr>
        <p:sp>
          <p:nvSpPr>
            <p:cNvPr id="8" name="Oval 7"/>
            <p:cNvSpPr/>
            <p:nvPr/>
          </p:nvSpPr>
          <p:spPr>
            <a:xfrm>
              <a:off x="658657" y="238396"/>
              <a:ext cx="1786709" cy="210312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9615" y="607039"/>
              <a:ext cx="1786711" cy="1387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3600" dirty="0" err="1" smtClean="0"/>
                <a:t>emet</a:t>
              </a:r>
              <a:endParaRPr lang="en-US" sz="3600" dirty="0" smtClean="0"/>
            </a:p>
            <a:p>
              <a:pPr algn="ctr">
                <a:lnSpc>
                  <a:spcPts val="2300"/>
                </a:lnSpc>
              </a:pPr>
              <a:r>
                <a:rPr lang="en-US" sz="2200" dirty="0" smtClean="0"/>
                <a:t>“The basic root idea is firmness or certainty.”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e type background.jpg"/>
          <p:cNvPicPr>
            <a:picLocks noChangeAspect="1"/>
          </p:cNvPicPr>
          <p:nvPr/>
        </p:nvPicPr>
        <p:blipFill>
          <a:blip r:embed="rId2" cstate="print"/>
          <a:srcRect t="4019" b="20457"/>
          <a:stretch>
            <a:fillRect/>
          </a:stretch>
        </p:blipFill>
        <p:spPr>
          <a:xfrm>
            <a:off x="0" y="-19050"/>
            <a:ext cx="9144000" cy="51625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80975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The </a:t>
            </a:r>
            <a:r>
              <a:rPr lang="en-US" sz="2400" cap="small" dirty="0" smtClean="0">
                <a:solidFill>
                  <a:schemeClr val="bg1"/>
                </a:solidFill>
              </a:rPr>
              <a:t>Lord</a:t>
            </a:r>
            <a:r>
              <a:rPr lang="en-US" sz="2400" dirty="0" smtClean="0">
                <a:solidFill>
                  <a:schemeClr val="bg1"/>
                </a:solidFill>
              </a:rPr>
              <a:t>—the </a:t>
            </a:r>
            <a:r>
              <a:rPr lang="en-US" sz="2400" cap="small" dirty="0" smtClean="0">
                <a:solidFill>
                  <a:schemeClr val="bg1"/>
                </a:solidFill>
              </a:rPr>
              <a:t>Lord</a:t>
            </a:r>
            <a:r>
              <a:rPr lang="en-US" sz="2400" dirty="0" smtClean="0">
                <a:solidFill>
                  <a:schemeClr val="bg1"/>
                </a:solidFill>
              </a:rPr>
              <a:t> is a compassionate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and gracious God, slow to anger and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abounding in faithful love and truth….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Exodus 34:6b</a:t>
            </a:r>
            <a:r>
              <a:rPr lang="en-US" sz="1800" dirty="0" smtClean="0">
                <a:solidFill>
                  <a:schemeClr val="bg1"/>
                </a:solidFill>
              </a:rPr>
              <a:t> CSB</a:t>
            </a:r>
            <a:endParaRPr lang="en-US" sz="2200" dirty="0" smtClean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918886" y="2559393"/>
            <a:ext cx="777240" cy="4572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6"/>
          <p:cNvGrpSpPr/>
          <p:nvPr/>
        </p:nvGrpSpPr>
        <p:grpSpPr>
          <a:xfrm>
            <a:off x="6705600" y="2190750"/>
            <a:ext cx="2116019" cy="2103120"/>
            <a:chOff x="658657" y="238396"/>
            <a:chExt cx="1797669" cy="2103120"/>
          </a:xfrm>
        </p:grpSpPr>
        <p:sp>
          <p:nvSpPr>
            <p:cNvPr id="8" name="Oval 7"/>
            <p:cNvSpPr/>
            <p:nvPr/>
          </p:nvSpPr>
          <p:spPr>
            <a:xfrm>
              <a:off x="658657" y="238396"/>
              <a:ext cx="1786709" cy="210312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9615" y="504067"/>
              <a:ext cx="1786711" cy="1567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2200" dirty="0" smtClean="0"/>
                <a:t>sureness</a:t>
              </a:r>
            </a:p>
            <a:p>
              <a:pPr algn="ctr">
                <a:lnSpc>
                  <a:spcPts val="2300"/>
                </a:lnSpc>
              </a:pPr>
              <a:r>
                <a:rPr lang="en-US" sz="2200" dirty="0" smtClean="0"/>
                <a:t>reliability</a:t>
              </a:r>
            </a:p>
            <a:p>
              <a:pPr algn="ctr">
                <a:lnSpc>
                  <a:spcPts val="2300"/>
                </a:lnSpc>
              </a:pPr>
              <a:r>
                <a:rPr lang="en-US" sz="2200" dirty="0" smtClean="0"/>
                <a:t>stability</a:t>
              </a:r>
            </a:p>
            <a:p>
              <a:pPr algn="ctr">
                <a:lnSpc>
                  <a:spcPts val="2300"/>
                </a:lnSpc>
              </a:pPr>
              <a:r>
                <a:rPr lang="en-US" sz="2200" dirty="0" smtClean="0"/>
                <a:t>faithfulness</a:t>
              </a:r>
            </a:p>
            <a:p>
              <a:pPr algn="ctr">
                <a:lnSpc>
                  <a:spcPts val="2300"/>
                </a:lnSpc>
              </a:pPr>
              <a:r>
                <a:rPr lang="en-US" sz="2200" dirty="0" smtClean="0"/>
                <a:t>truth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ck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623496"/>
            <a:ext cx="6553200" cy="427040"/>
          </a:xfrm>
          <a:prstGeom prst="rect">
            <a:avLst/>
          </a:prstGeom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Why ‘truth’ instead of ‘faithfulness’?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895600" y="1276350"/>
            <a:ext cx="4114800" cy="4114800"/>
            <a:chOff x="2895600" y="1276350"/>
            <a:chExt cx="4114800" cy="4114800"/>
          </a:xfrm>
        </p:grpSpPr>
        <p:grpSp>
          <p:nvGrpSpPr>
            <p:cNvPr id="3" name="Group 8"/>
            <p:cNvGrpSpPr/>
            <p:nvPr/>
          </p:nvGrpSpPr>
          <p:grpSpPr>
            <a:xfrm>
              <a:off x="2895600" y="1276350"/>
              <a:ext cx="4114800" cy="4114800"/>
              <a:chOff x="218363" y="1379690"/>
              <a:chExt cx="3356811" cy="3356812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18363" y="1379690"/>
                <a:ext cx="3356811" cy="3356812"/>
              </a:xfrm>
              <a:prstGeom prst="ellipse">
                <a:avLst/>
              </a:prstGeom>
              <a:solidFill>
                <a:srgbClr val="99CCFF">
                  <a:alpha val="8470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19170" y="1734187"/>
                <a:ext cx="3170322" cy="2636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/>
                  <a:t>And we know that</a:t>
                </a:r>
              </a:p>
              <a:p>
                <a:pPr algn="ctr"/>
                <a:r>
                  <a:rPr lang="en-US" sz="2200" dirty="0" smtClean="0"/>
                  <a:t>the Son of God has come</a:t>
                </a:r>
              </a:p>
              <a:p>
                <a:pPr algn="ctr"/>
                <a:r>
                  <a:rPr lang="en-US" sz="2200" dirty="0" smtClean="0"/>
                  <a:t>and has given us understanding, so that we may know him who</a:t>
                </a:r>
              </a:p>
              <a:p>
                <a:pPr algn="ctr"/>
                <a:r>
                  <a:rPr lang="en-US" sz="2200" dirty="0" smtClean="0"/>
                  <a:t>is true; and we are in him who</a:t>
                </a:r>
              </a:p>
              <a:p>
                <a:pPr algn="ctr"/>
                <a:r>
                  <a:rPr lang="en-US" sz="2200" dirty="0" smtClean="0"/>
                  <a:t>is true, in his Son Jesus Christ. </a:t>
                </a:r>
                <a:r>
                  <a:rPr lang="en-US" sz="2600" dirty="0" smtClean="0"/>
                  <a:t>He is the true God and</a:t>
                </a:r>
              </a:p>
              <a:p>
                <a:pPr algn="ctr"/>
                <a:r>
                  <a:rPr lang="en-US" sz="2600" dirty="0" smtClean="0"/>
                  <a:t>eternal life.</a:t>
                </a:r>
              </a:p>
              <a:p>
                <a:pPr algn="ctr"/>
                <a:r>
                  <a:rPr lang="en-US" sz="2000" dirty="0" smtClean="0"/>
                  <a:t>1 John 5:20 </a:t>
                </a:r>
                <a:r>
                  <a:rPr lang="en-US" dirty="0" smtClean="0"/>
                  <a:t>ESV</a:t>
                </a:r>
                <a:endParaRPr lang="en-US" sz="2000" dirty="0" smtClean="0"/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3416643" y="3105150"/>
              <a:ext cx="594360" cy="365760"/>
            </a:xfrm>
            <a:prstGeom prst="ellipse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445473" y="3449904"/>
              <a:ext cx="594360" cy="365760"/>
            </a:xfrm>
            <a:prstGeom prst="ellipse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638726" y="3758820"/>
              <a:ext cx="685800" cy="457200"/>
            </a:xfrm>
            <a:prstGeom prst="ellipse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6"/>
          <p:cNvGrpSpPr/>
          <p:nvPr/>
        </p:nvGrpSpPr>
        <p:grpSpPr>
          <a:xfrm>
            <a:off x="121920" y="1111176"/>
            <a:ext cx="2926080" cy="2926080"/>
            <a:chOff x="712595" y="314596"/>
            <a:chExt cx="2485858" cy="2926080"/>
          </a:xfrm>
        </p:grpSpPr>
        <p:sp>
          <p:nvSpPr>
            <p:cNvPr id="19" name="Oval 18"/>
            <p:cNvSpPr/>
            <p:nvPr/>
          </p:nvSpPr>
          <p:spPr>
            <a:xfrm>
              <a:off x="712595" y="314596"/>
              <a:ext cx="2485858" cy="292608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2565" y="566260"/>
              <a:ext cx="2201020" cy="2426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sz="2200" dirty="0" smtClean="0"/>
                <a:t>This verse,</a:t>
              </a:r>
            </a:p>
            <a:p>
              <a:pPr algn="ctr">
                <a:lnSpc>
                  <a:spcPts val="2600"/>
                </a:lnSpc>
              </a:pPr>
              <a:r>
                <a:rPr lang="en-US" sz="2200" dirty="0" smtClean="0"/>
                <a:t>in the Septuagint,</a:t>
              </a:r>
            </a:p>
            <a:p>
              <a:pPr algn="ctr">
                <a:lnSpc>
                  <a:spcPts val="2600"/>
                </a:lnSpc>
              </a:pPr>
              <a:r>
                <a:rPr lang="en-US" sz="2200" dirty="0" smtClean="0"/>
                <a:t>is translated using </a:t>
              </a:r>
              <a:r>
                <a:rPr lang="en-US" sz="2200" i="1" dirty="0" err="1" smtClean="0"/>
                <a:t>alethinos</a:t>
              </a:r>
              <a:r>
                <a:rPr lang="en-US" sz="2200" dirty="0" smtClean="0"/>
                <a:t>, which means </a:t>
              </a:r>
              <a:r>
                <a:rPr lang="en-US" sz="2200" i="1" dirty="0" smtClean="0"/>
                <a:t>true, in the sense of being real</a:t>
              </a:r>
            </a:p>
            <a:p>
              <a:pPr algn="ctr">
                <a:lnSpc>
                  <a:spcPts val="2600"/>
                </a:lnSpc>
              </a:pPr>
              <a:r>
                <a:rPr lang="en-US" sz="2200" i="1" dirty="0" smtClean="0"/>
                <a:t>or certain.</a:t>
              </a:r>
              <a:endParaRPr lang="en-US" sz="2200" dirty="0" smtClean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ck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623496"/>
            <a:ext cx="6553200" cy="427040"/>
          </a:xfrm>
          <a:prstGeom prst="rect">
            <a:avLst/>
          </a:prstGeom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Why ‘truth’ instead of ‘faithfulness’?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121920" y="1111176"/>
            <a:ext cx="2926080" cy="2926080"/>
            <a:chOff x="712595" y="314596"/>
            <a:chExt cx="2485858" cy="2926080"/>
          </a:xfrm>
        </p:grpSpPr>
        <p:sp>
          <p:nvSpPr>
            <p:cNvPr id="11" name="Oval 10"/>
            <p:cNvSpPr/>
            <p:nvPr/>
          </p:nvSpPr>
          <p:spPr>
            <a:xfrm>
              <a:off x="712595" y="314596"/>
              <a:ext cx="2485858" cy="292608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52565" y="566260"/>
              <a:ext cx="2201020" cy="2426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sz="2200" dirty="0" smtClean="0"/>
                <a:t>This verse,</a:t>
              </a:r>
            </a:p>
            <a:p>
              <a:pPr algn="ctr">
                <a:lnSpc>
                  <a:spcPts val="2600"/>
                </a:lnSpc>
              </a:pPr>
              <a:r>
                <a:rPr lang="en-US" sz="2200" dirty="0" smtClean="0"/>
                <a:t>in the Septuagint,</a:t>
              </a:r>
            </a:p>
            <a:p>
              <a:pPr algn="ctr">
                <a:lnSpc>
                  <a:spcPts val="2600"/>
                </a:lnSpc>
              </a:pPr>
              <a:r>
                <a:rPr lang="en-US" sz="2200" dirty="0" smtClean="0"/>
                <a:t>is translated using </a:t>
              </a:r>
              <a:r>
                <a:rPr lang="en-US" sz="2200" i="1" dirty="0" err="1" smtClean="0"/>
                <a:t>alethinos</a:t>
              </a:r>
              <a:r>
                <a:rPr lang="en-US" sz="2200" dirty="0" smtClean="0"/>
                <a:t>, which means </a:t>
              </a:r>
              <a:r>
                <a:rPr lang="en-US" sz="2200" i="1" dirty="0" smtClean="0"/>
                <a:t>true, in the sense of being real</a:t>
              </a:r>
            </a:p>
            <a:p>
              <a:pPr algn="ctr">
                <a:lnSpc>
                  <a:spcPts val="2600"/>
                </a:lnSpc>
              </a:pPr>
              <a:r>
                <a:rPr lang="en-US" sz="2200" i="1" dirty="0" smtClean="0"/>
                <a:t>or certain.</a:t>
              </a:r>
              <a:endParaRPr lang="en-US" sz="2200" dirty="0" smtClean="0"/>
            </a:p>
          </p:txBody>
        </p:sp>
      </p:grpSp>
      <p:grpSp>
        <p:nvGrpSpPr>
          <p:cNvPr id="10" name="Group 6"/>
          <p:cNvGrpSpPr/>
          <p:nvPr/>
        </p:nvGrpSpPr>
        <p:grpSpPr>
          <a:xfrm>
            <a:off x="3106077" y="1093470"/>
            <a:ext cx="2926080" cy="2926080"/>
            <a:chOff x="712595" y="314596"/>
            <a:chExt cx="2485858" cy="2926080"/>
          </a:xfrm>
        </p:grpSpPr>
        <p:sp>
          <p:nvSpPr>
            <p:cNvPr id="13" name="Oval 12"/>
            <p:cNvSpPr/>
            <p:nvPr/>
          </p:nvSpPr>
          <p:spPr>
            <a:xfrm>
              <a:off x="712595" y="314596"/>
              <a:ext cx="2485858" cy="292608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52565" y="566260"/>
              <a:ext cx="2201020" cy="2426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sz="2200" dirty="0" smtClean="0"/>
                <a:t>62% of major</a:t>
              </a:r>
            </a:p>
            <a:p>
              <a:pPr algn="ctr">
                <a:lnSpc>
                  <a:spcPts val="2600"/>
                </a:lnSpc>
              </a:pPr>
              <a:r>
                <a:rPr lang="en-US" sz="2200" dirty="0" smtClean="0"/>
                <a:t>English translations, including CSB, NASB, KJV, NKJV, YLT and Darby, translate </a:t>
              </a:r>
              <a:r>
                <a:rPr lang="en-US" sz="2200" i="1" dirty="0" err="1" smtClean="0"/>
                <a:t>emet</a:t>
              </a:r>
              <a:r>
                <a:rPr lang="en-US" sz="2200" dirty="0" smtClean="0"/>
                <a:t> with </a:t>
              </a:r>
              <a:r>
                <a:rPr lang="en-US" sz="2200" i="1" dirty="0" smtClean="0"/>
                <a:t>truth</a:t>
              </a:r>
              <a:r>
                <a:rPr lang="en-US" sz="2200" dirty="0" smtClean="0"/>
                <a:t> in</a:t>
              </a:r>
            </a:p>
            <a:p>
              <a:pPr algn="ctr">
                <a:lnSpc>
                  <a:spcPts val="2600"/>
                </a:lnSpc>
              </a:pPr>
              <a:r>
                <a:rPr lang="en-US" sz="2200" dirty="0" smtClean="0"/>
                <a:t>Exodus 34:6.</a:t>
              </a:r>
            </a:p>
          </p:txBody>
        </p:sp>
      </p:grpSp>
      <p:grpSp>
        <p:nvGrpSpPr>
          <p:cNvPr id="17" name="Group 6"/>
          <p:cNvGrpSpPr/>
          <p:nvPr/>
        </p:nvGrpSpPr>
        <p:grpSpPr>
          <a:xfrm>
            <a:off x="5968314" y="1111593"/>
            <a:ext cx="3175686" cy="2926080"/>
            <a:chOff x="604119" y="314596"/>
            <a:chExt cx="2697911" cy="2926080"/>
          </a:xfrm>
        </p:grpSpPr>
        <p:sp>
          <p:nvSpPr>
            <p:cNvPr id="18" name="Oval 17"/>
            <p:cNvSpPr/>
            <p:nvPr/>
          </p:nvSpPr>
          <p:spPr>
            <a:xfrm>
              <a:off x="712595" y="314596"/>
              <a:ext cx="2485858" cy="292608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4119" y="721900"/>
              <a:ext cx="2697911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sz="2200" dirty="0" smtClean="0"/>
                <a:t>It is consistent</a:t>
              </a:r>
            </a:p>
            <a:p>
              <a:pPr algn="ctr">
                <a:lnSpc>
                  <a:spcPts val="2600"/>
                </a:lnSpc>
              </a:pPr>
              <a:r>
                <a:rPr lang="en-US" sz="2200" dirty="0" smtClean="0"/>
                <a:t>with what is said of</a:t>
              </a:r>
            </a:p>
            <a:p>
              <a:pPr algn="ctr">
                <a:lnSpc>
                  <a:spcPts val="2600"/>
                </a:lnSpc>
              </a:pPr>
              <a:r>
                <a:rPr lang="en-US" sz="2200" dirty="0" smtClean="0"/>
                <a:t>Jesus, who is himself</a:t>
              </a:r>
            </a:p>
            <a:p>
              <a:pPr algn="ctr">
                <a:lnSpc>
                  <a:spcPts val="2600"/>
                </a:lnSpc>
              </a:pPr>
              <a:r>
                <a:rPr lang="en-US" sz="2200" dirty="0" smtClean="0"/>
                <a:t>the clearest and most definitive revelation</a:t>
              </a:r>
            </a:p>
            <a:p>
              <a:pPr algn="ctr">
                <a:lnSpc>
                  <a:spcPts val="2600"/>
                </a:lnSpc>
              </a:pPr>
              <a:r>
                <a:rPr lang="en-US" sz="2200" dirty="0" smtClean="0"/>
                <a:t>of God’s nature.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ck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" name="Group 8"/>
          <p:cNvGrpSpPr/>
          <p:nvPr/>
        </p:nvGrpSpPr>
        <p:grpSpPr>
          <a:xfrm>
            <a:off x="2607273" y="590550"/>
            <a:ext cx="3931920" cy="3931920"/>
            <a:chOff x="-75990" y="1068875"/>
            <a:chExt cx="3207619" cy="3207620"/>
          </a:xfrm>
        </p:grpSpPr>
        <p:sp>
          <p:nvSpPr>
            <p:cNvPr id="20" name="Oval 19"/>
            <p:cNvSpPr/>
            <p:nvPr/>
          </p:nvSpPr>
          <p:spPr>
            <a:xfrm>
              <a:off x="-75990" y="1068875"/>
              <a:ext cx="3207619" cy="3207620"/>
            </a:xfrm>
            <a:prstGeom prst="ellipse">
              <a:avLst/>
            </a:prstGeom>
            <a:solidFill>
              <a:srgbClr val="99CCFF">
                <a:alpha val="8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1390" y="1473775"/>
              <a:ext cx="2610852" cy="2435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The Word became</a:t>
              </a:r>
            </a:p>
            <a:p>
              <a:pPr algn="ctr"/>
              <a:r>
                <a:rPr lang="en-US" sz="2400" dirty="0" smtClean="0"/>
                <a:t>flesh and dwelt among us. We observed his glory, the glory as the one and only Son from the Father, full of</a:t>
              </a:r>
            </a:p>
            <a:p>
              <a:pPr algn="ctr"/>
              <a:r>
                <a:rPr lang="en-US" sz="2400" dirty="0" smtClean="0"/>
                <a:t>grace and truth.</a:t>
              </a:r>
            </a:p>
            <a:p>
              <a:pPr algn="ctr"/>
              <a:r>
                <a:rPr lang="en-US" sz="2000" dirty="0" smtClean="0"/>
                <a:t>John 1:14 </a:t>
              </a:r>
              <a:r>
                <a:rPr lang="en-US" dirty="0" smtClean="0"/>
                <a:t>CSB</a:t>
              </a:r>
              <a:endParaRPr lang="en-US" sz="2000" dirty="0" smtClean="0"/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5943600" y="2571750"/>
            <a:ext cx="2103123" cy="2103120"/>
            <a:chOff x="658654" y="238396"/>
            <a:chExt cx="1786712" cy="2103120"/>
          </a:xfrm>
        </p:grpSpPr>
        <p:sp>
          <p:nvSpPr>
            <p:cNvPr id="7" name="Oval 6"/>
            <p:cNvSpPr/>
            <p:nvPr/>
          </p:nvSpPr>
          <p:spPr>
            <a:xfrm>
              <a:off x="658657" y="238396"/>
              <a:ext cx="1786709" cy="210312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8654" y="402060"/>
              <a:ext cx="1786709" cy="1759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sz="2400" dirty="0" smtClean="0"/>
                <a:t>always</a:t>
              </a:r>
            </a:p>
            <a:p>
              <a:pPr algn="ctr">
                <a:lnSpc>
                  <a:spcPts val="2600"/>
                </a:lnSpc>
              </a:pPr>
              <a:r>
                <a:rPr lang="en-US" sz="2400" dirty="0" smtClean="0"/>
                <a:t>merciful to</a:t>
              </a:r>
            </a:p>
            <a:p>
              <a:pPr algn="ctr">
                <a:lnSpc>
                  <a:spcPts val="2600"/>
                </a:lnSpc>
              </a:pPr>
              <a:r>
                <a:rPr lang="en-US" sz="2400" dirty="0" smtClean="0"/>
                <a:t>the sinner but never glossing over sin</a:t>
              </a:r>
              <a:endParaRPr lang="en-US" sz="1800" dirty="0" smtClean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80975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The </a:t>
            </a:r>
            <a:r>
              <a:rPr lang="en-US" sz="2400" cap="small" dirty="0" smtClean="0">
                <a:solidFill>
                  <a:schemeClr val="bg1"/>
                </a:solidFill>
              </a:rPr>
              <a:t>Lord</a:t>
            </a:r>
            <a:r>
              <a:rPr lang="en-US" sz="2400" dirty="0" smtClean="0">
                <a:solidFill>
                  <a:schemeClr val="bg1"/>
                </a:solidFill>
              </a:rPr>
              <a:t>—the </a:t>
            </a:r>
            <a:r>
              <a:rPr lang="en-US" sz="2400" cap="small" dirty="0" smtClean="0">
                <a:solidFill>
                  <a:schemeClr val="bg1"/>
                </a:solidFill>
              </a:rPr>
              <a:t>Lord</a:t>
            </a:r>
            <a:r>
              <a:rPr lang="en-US" sz="2400" dirty="0" smtClean="0">
                <a:solidFill>
                  <a:schemeClr val="bg1"/>
                </a:solidFill>
              </a:rPr>
              <a:t> is a compassionate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and gracious God, slow to anger and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abounding in faithful love and truth….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Exodus 34:6b</a:t>
            </a:r>
            <a:r>
              <a:rPr lang="en-US" sz="1800" dirty="0" smtClean="0">
                <a:solidFill>
                  <a:schemeClr val="bg1"/>
                </a:solidFill>
              </a:rPr>
              <a:t> CSB</a:t>
            </a:r>
            <a:endParaRPr lang="en-US" sz="2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595565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The </a:t>
            </a:r>
            <a:r>
              <a:rPr lang="en-US" sz="2400" cap="small" dirty="0" smtClean="0">
                <a:solidFill>
                  <a:schemeClr val="bg1"/>
                </a:solidFill>
              </a:rPr>
              <a:t>Lord</a:t>
            </a:r>
            <a:r>
              <a:rPr lang="en-US" sz="2400" dirty="0" smtClean="0">
                <a:solidFill>
                  <a:schemeClr val="bg1"/>
                </a:solidFill>
              </a:rPr>
              <a:t>—the </a:t>
            </a:r>
            <a:r>
              <a:rPr lang="en-US" sz="2400" cap="small" dirty="0" smtClean="0">
                <a:solidFill>
                  <a:schemeClr val="bg1"/>
                </a:solidFill>
              </a:rPr>
              <a:t>Lord</a:t>
            </a:r>
            <a:r>
              <a:rPr lang="en-US" sz="2400" dirty="0" smtClean="0">
                <a:solidFill>
                  <a:schemeClr val="bg1"/>
                </a:solidFill>
              </a:rPr>
              <a:t> is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 compassionate and gracious God,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 incredibly longsuffering,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abounding in strong, steadfast love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and unwavering truth.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ck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1745907"/>
            <a:ext cx="6553200" cy="1627369"/>
          </a:xfrm>
          <a:prstGeom prst="rect">
            <a:avLst/>
          </a:prstGeom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For the </a:t>
            </a:r>
            <a:r>
              <a:rPr lang="en-US" sz="3200" cap="small" dirty="0" smtClean="0">
                <a:solidFill>
                  <a:schemeClr val="bg1"/>
                </a:solidFill>
              </a:rPr>
              <a:t>Lord</a:t>
            </a:r>
            <a:r>
              <a:rPr lang="en-US" sz="3200" dirty="0" smtClean="0">
                <a:solidFill>
                  <a:schemeClr val="bg1"/>
                </a:solidFill>
              </a:rPr>
              <a:t> is good,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and his faithful love endures forever;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his faithfulness, through all generations.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Psalm 100:5 </a:t>
            </a:r>
            <a:r>
              <a:rPr lang="en-US" sz="1800" dirty="0" smtClean="0">
                <a:solidFill>
                  <a:schemeClr val="bg1"/>
                </a:solidFill>
              </a:rPr>
              <a:t>CSB</a:t>
            </a:r>
            <a:endParaRPr lang="en-US" sz="2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ck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1745907"/>
            <a:ext cx="6553200" cy="1627369"/>
          </a:xfrm>
          <a:prstGeom prst="rect">
            <a:avLst/>
          </a:prstGeom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For the </a:t>
            </a:r>
            <a:r>
              <a:rPr lang="en-US" sz="3200" cap="small" dirty="0" smtClean="0">
                <a:solidFill>
                  <a:schemeClr val="bg1"/>
                </a:solidFill>
              </a:rPr>
              <a:t>Lord</a:t>
            </a:r>
            <a:r>
              <a:rPr lang="en-US" sz="3200" dirty="0" smtClean="0">
                <a:solidFill>
                  <a:schemeClr val="bg1"/>
                </a:solidFill>
              </a:rPr>
              <a:t> is good,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and his faithful love endures forever;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his faithfulness, through all generations.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Psalm 100:5 </a:t>
            </a:r>
            <a:r>
              <a:rPr lang="en-US" sz="1800" dirty="0" smtClean="0">
                <a:solidFill>
                  <a:schemeClr val="bg1"/>
                </a:solidFill>
              </a:rPr>
              <a:t>CSB</a:t>
            </a:r>
            <a:endParaRPr lang="en-US" sz="2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ck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819150"/>
            <a:ext cx="9144000" cy="457818"/>
          </a:xfrm>
          <a:prstGeom prst="rect">
            <a:avLst/>
          </a:prstGeom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sz="2600" dirty="0" smtClean="0">
                <a:solidFill>
                  <a:srgbClr val="F8F8F8"/>
                </a:solidFill>
              </a:rPr>
              <a:t>Why is a right understanding of God’s goodness important?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246554" y="1352550"/>
            <a:ext cx="2755318" cy="2743200"/>
            <a:chOff x="588580" y="1504950"/>
            <a:chExt cx="2755318" cy="2743200"/>
          </a:xfrm>
        </p:grpSpPr>
        <p:sp>
          <p:nvSpPr>
            <p:cNvPr id="13" name="Oval 12"/>
            <p:cNvSpPr/>
            <p:nvPr/>
          </p:nvSpPr>
          <p:spPr>
            <a:xfrm>
              <a:off x="588580" y="1504950"/>
              <a:ext cx="2743200" cy="2743200"/>
            </a:xfrm>
            <a:prstGeom prst="ellipse">
              <a:avLst/>
            </a:prstGeom>
            <a:solidFill>
              <a:srgbClr val="FF9900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0698" y="1988618"/>
              <a:ext cx="27432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ysClr val="windowText" lastClr="000000"/>
                  </a:solidFill>
                </a:rPr>
                <a:t>It impacts our perception of how God views us – with love and acceptance or condemnation. </a:t>
              </a:r>
              <a:endParaRPr lang="en-US" sz="2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1" name="Group 7"/>
          <p:cNvGrpSpPr/>
          <p:nvPr/>
        </p:nvGrpSpPr>
        <p:grpSpPr>
          <a:xfrm>
            <a:off x="3175030" y="1352550"/>
            <a:ext cx="2755318" cy="2743200"/>
            <a:chOff x="588580" y="1504950"/>
            <a:chExt cx="2755318" cy="2743200"/>
          </a:xfrm>
        </p:grpSpPr>
        <p:sp>
          <p:nvSpPr>
            <p:cNvPr id="22" name="Oval 21"/>
            <p:cNvSpPr/>
            <p:nvPr/>
          </p:nvSpPr>
          <p:spPr>
            <a:xfrm>
              <a:off x="588580" y="1504950"/>
              <a:ext cx="2743200" cy="2743200"/>
            </a:xfrm>
            <a:prstGeom prst="ellipse">
              <a:avLst/>
            </a:prstGeom>
            <a:solidFill>
              <a:srgbClr val="FF9900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0698" y="1650865"/>
              <a:ext cx="2743200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ysClr val="windowText" lastClr="000000"/>
                  </a:solidFill>
                </a:rPr>
                <a:t>It impacts our</a:t>
              </a:r>
            </a:p>
            <a:p>
              <a:pPr algn="ctr"/>
              <a:r>
                <a:rPr lang="en-US" sz="2200" dirty="0" smtClean="0">
                  <a:solidFill>
                    <a:sysClr val="windowText" lastClr="000000"/>
                  </a:solidFill>
                </a:rPr>
                <a:t>faith regarding</a:t>
              </a:r>
            </a:p>
            <a:p>
              <a:pPr algn="ctr"/>
              <a:r>
                <a:rPr lang="en-US" sz="2200" dirty="0" smtClean="0">
                  <a:solidFill>
                    <a:sysClr val="windowText" lastClr="000000"/>
                  </a:solidFill>
                </a:rPr>
                <a:t>God’s willingness to really be with us in times of trouble…</a:t>
              </a:r>
            </a:p>
            <a:p>
              <a:pPr algn="ctr"/>
              <a:r>
                <a:rPr lang="en-US" sz="2200" dirty="0" smtClean="0">
                  <a:solidFill>
                    <a:sysClr val="windowText" lastClr="000000"/>
                  </a:solidFill>
                </a:rPr>
                <a:t>and answer our</a:t>
              </a:r>
            </a:p>
            <a:p>
              <a:pPr algn="ctr"/>
              <a:r>
                <a:rPr lang="en-US" sz="2200" dirty="0" smtClean="0">
                  <a:solidFill>
                    <a:sysClr val="windowText" lastClr="000000"/>
                  </a:solidFill>
                </a:rPr>
                <a:t>prayers.</a:t>
              </a:r>
              <a:endParaRPr lang="en-US" sz="2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4" name="Group 7"/>
          <p:cNvGrpSpPr/>
          <p:nvPr/>
        </p:nvGrpSpPr>
        <p:grpSpPr>
          <a:xfrm>
            <a:off x="6107074" y="1352550"/>
            <a:ext cx="2755318" cy="2743200"/>
            <a:chOff x="588580" y="1504950"/>
            <a:chExt cx="2755318" cy="2743200"/>
          </a:xfrm>
        </p:grpSpPr>
        <p:sp>
          <p:nvSpPr>
            <p:cNvPr id="25" name="Oval 24"/>
            <p:cNvSpPr/>
            <p:nvPr/>
          </p:nvSpPr>
          <p:spPr>
            <a:xfrm>
              <a:off x="588580" y="1504950"/>
              <a:ext cx="2743200" cy="2743200"/>
            </a:xfrm>
            <a:prstGeom prst="ellipse">
              <a:avLst/>
            </a:prstGeom>
            <a:solidFill>
              <a:srgbClr val="FF9900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0698" y="2155556"/>
              <a:ext cx="27432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ysClr val="windowText" lastClr="000000"/>
                  </a:solidFill>
                </a:rPr>
                <a:t>It impacts how </a:t>
              </a:r>
            </a:p>
            <a:p>
              <a:pPr algn="ctr"/>
              <a:r>
                <a:rPr lang="en-US" sz="2200" dirty="0" smtClean="0">
                  <a:solidFill>
                    <a:sysClr val="windowText" lastClr="000000"/>
                  </a:solidFill>
                </a:rPr>
                <a:t>we will represent him to others, consciously or unconsciously.</a:t>
              </a:r>
              <a:endParaRPr lang="en-US" sz="2200" dirty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1096544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While it is true that, in the Old Testament, we find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God, forced by the actions of humanity, pouring out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 judgment, and we also read in the New Testament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that one day Jesus himself will inflict “vengeance on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those who do not know God and on those who do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not obey the gospel,” to quote Andrew </a:t>
            </a:r>
            <a:r>
              <a:rPr lang="en-US" sz="2400" dirty="0" err="1" smtClean="0">
                <a:solidFill>
                  <a:schemeClr val="bg1"/>
                </a:solidFill>
              </a:rPr>
              <a:t>Wommack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7362" y="3306344"/>
            <a:ext cx="626927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dirty="0" smtClean="0">
                <a:solidFill>
                  <a:schemeClr val="bg1"/>
                </a:solidFill>
              </a:rPr>
              <a:t>“God’s nature is not judgment.”</a:t>
            </a:r>
            <a:endParaRPr lang="en-US" sz="3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8800" y="1944410"/>
            <a:ext cx="5486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 smtClean="0">
                <a:solidFill>
                  <a:schemeClr val="bg1"/>
                </a:solidFill>
              </a:rPr>
              <a:t>19 </a:t>
            </a:r>
            <a:r>
              <a:rPr lang="en-US" sz="2400" dirty="0" smtClean="0">
                <a:solidFill>
                  <a:schemeClr val="bg1"/>
                </a:solidFill>
              </a:rPr>
              <a:t>And he said, “I will make all my goodness pass before you and will proclaim before you my name ‘The </a:t>
            </a:r>
            <a:r>
              <a:rPr lang="en-US" sz="2400" cap="small" dirty="0" smtClean="0">
                <a:solidFill>
                  <a:schemeClr val="bg1"/>
                </a:solidFill>
              </a:rPr>
              <a:t>Lord</a:t>
            </a:r>
            <a:r>
              <a:rPr lang="en-US" sz="2400" dirty="0" smtClean="0">
                <a:solidFill>
                  <a:schemeClr val="bg1"/>
                </a:solidFill>
              </a:rPr>
              <a:t>.’”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Exodus 33:18-19a </a:t>
            </a:r>
            <a:r>
              <a:rPr lang="en-US" dirty="0" smtClean="0">
                <a:solidFill>
                  <a:schemeClr val="bg1"/>
                </a:solidFill>
              </a:rPr>
              <a:t>CSB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154305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Moses said, “Please show me your glory.”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922122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Exodus 34:5-6 </a:t>
            </a:r>
            <a:r>
              <a:rPr lang="en-US" sz="1800" dirty="0" smtClean="0">
                <a:solidFill>
                  <a:schemeClr val="bg1"/>
                </a:solidFill>
              </a:rPr>
              <a:t>CSB</a:t>
            </a:r>
            <a:endParaRPr lang="en-US" sz="22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The </a:t>
            </a:r>
            <a:r>
              <a:rPr lang="en-US" sz="2400" cap="small" dirty="0" smtClean="0">
                <a:solidFill>
                  <a:schemeClr val="bg1"/>
                </a:solidFill>
              </a:rPr>
              <a:t>Lord</a:t>
            </a:r>
            <a:r>
              <a:rPr lang="en-US" sz="2400" dirty="0" smtClean="0">
                <a:solidFill>
                  <a:schemeClr val="bg1"/>
                </a:solidFill>
              </a:rPr>
              <a:t> came down in a cloud, stood with him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there, and proclaimed his name, “the </a:t>
            </a:r>
            <a:r>
              <a:rPr lang="en-US" sz="2400" cap="small" dirty="0" smtClean="0">
                <a:solidFill>
                  <a:schemeClr val="bg1"/>
                </a:solidFill>
              </a:rPr>
              <a:t>Lord</a:t>
            </a:r>
            <a:r>
              <a:rPr lang="en-US" sz="2400" dirty="0" smtClean="0">
                <a:solidFill>
                  <a:schemeClr val="bg1"/>
                </a:solidFill>
              </a:rPr>
              <a:t>.”</a:t>
            </a:r>
          </a:p>
          <a:p>
            <a:pPr algn="ctr"/>
            <a:r>
              <a:rPr lang="en-US" sz="2400" baseline="30000" dirty="0" smtClean="0">
                <a:solidFill>
                  <a:schemeClr val="bg1"/>
                </a:solidFill>
              </a:rPr>
              <a:t>6 </a:t>
            </a: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cap="small" dirty="0" smtClean="0">
                <a:solidFill>
                  <a:schemeClr val="bg1"/>
                </a:solidFill>
              </a:rPr>
              <a:t>Lord</a:t>
            </a:r>
            <a:r>
              <a:rPr lang="en-US" sz="2400" dirty="0" smtClean="0">
                <a:solidFill>
                  <a:schemeClr val="bg1"/>
                </a:solidFill>
              </a:rPr>
              <a:t> passed in front of him and proclaimed: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2502442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The </a:t>
            </a:r>
            <a:r>
              <a:rPr lang="en-US" sz="2800" cap="small" dirty="0" smtClean="0">
                <a:solidFill>
                  <a:schemeClr val="bg1"/>
                </a:solidFill>
              </a:rPr>
              <a:t>Lord</a:t>
            </a:r>
            <a:r>
              <a:rPr lang="en-US" sz="2800" dirty="0" smtClean="0">
                <a:solidFill>
                  <a:schemeClr val="bg1"/>
                </a:solidFill>
              </a:rPr>
              <a:t>—the </a:t>
            </a:r>
            <a:r>
              <a:rPr lang="en-US" sz="2800" cap="small" dirty="0" smtClean="0">
                <a:solidFill>
                  <a:schemeClr val="bg1"/>
                </a:solidFill>
              </a:rPr>
              <a:t>Lord</a:t>
            </a:r>
            <a:r>
              <a:rPr lang="en-US" sz="2800" dirty="0" smtClean="0">
                <a:solidFill>
                  <a:schemeClr val="bg1"/>
                </a:solidFill>
              </a:rPr>
              <a:t> is a compassionate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and gracious God, slow to anger and abounding in faithful love and truth….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80975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The </a:t>
            </a:r>
            <a:r>
              <a:rPr lang="en-US" sz="2400" cap="small" dirty="0" smtClean="0">
                <a:solidFill>
                  <a:schemeClr val="bg1"/>
                </a:solidFill>
              </a:rPr>
              <a:t>Lord</a:t>
            </a:r>
            <a:r>
              <a:rPr lang="en-US" sz="2400" dirty="0" smtClean="0">
                <a:solidFill>
                  <a:schemeClr val="bg1"/>
                </a:solidFill>
              </a:rPr>
              <a:t>—the </a:t>
            </a:r>
            <a:r>
              <a:rPr lang="en-US" sz="2400" cap="small" dirty="0" smtClean="0">
                <a:solidFill>
                  <a:schemeClr val="bg1"/>
                </a:solidFill>
              </a:rPr>
              <a:t>Lord</a:t>
            </a:r>
            <a:r>
              <a:rPr lang="en-US" sz="2400" dirty="0" smtClean="0">
                <a:solidFill>
                  <a:schemeClr val="bg1"/>
                </a:solidFill>
              </a:rPr>
              <a:t> is a compassionate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and gracious God, slow to anger and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abounding in faithful love and truth….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Exodus 34:6b</a:t>
            </a:r>
            <a:r>
              <a:rPr lang="en-US" sz="1800" dirty="0" smtClean="0">
                <a:solidFill>
                  <a:schemeClr val="bg1"/>
                </a:solidFill>
              </a:rPr>
              <a:t> CSB</a:t>
            </a:r>
            <a:endParaRPr lang="en-US" sz="2200" dirty="0" smtClean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031188" y="1859446"/>
            <a:ext cx="2055412" cy="457200"/>
          </a:xfrm>
          <a:prstGeom prst="ellipse">
            <a:avLst/>
          </a:prstGeom>
          <a:noFill/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ck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oup 8"/>
          <p:cNvGrpSpPr/>
          <p:nvPr/>
        </p:nvGrpSpPr>
        <p:grpSpPr>
          <a:xfrm>
            <a:off x="2916805" y="149918"/>
            <a:ext cx="3291839" cy="3291840"/>
            <a:chOff x="218363" y="1379690"/>
            <a:chExt cx="2685447" cy="2685449"/>
          </a:xfrm>
        </p:grpSpPr>
        <p:sp>
          <p:nvSpPr>
            <p:cNvPr id="11" name="Oval 10"/>
            <p:cNvSpPr/>
            <p:nvPr/>
          </p:nvSpPr>
          <p:spPr>
            <a:xfrm>
              <a:off x="218363" y="1379690"/>
              <a:ext cx="2685447" cy="2685449"/>
            </a:xfrm>
            <a:prstGeom prst="ellipse">
              <a:avLst/>
            </a:prstGeom>
            <a:solidFill>
              <a:srgbClr val="99CCFF">
                <a:alpha val="8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0526" y="1658073"/>
              <a:ext cx="2461660" cy="213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Then Joseph</a:t>
              </a:r>
            </a:p>
            <a:p>
              <a:pPr algn="ctr"/>
              <a:r>
                <a:rPr lang="en-US" sz="2400" dirty="0" smtClean="0"/>
                <a:t>hurried out, for</a:t>
              </a:r>
            </a:p>
            <a:p>
              <a:pPr algn="ctr"/>
              <a:r>
                <a:rPr lang="en-US" sz="2400" dirty="0" smtClean="0"/>
                <a:t>his compassion grew warm for his brother, and he sought</a:t>
              </a:r>
            </a:p>
            <a:p>
              <a:pPr algn="ctr"/>
              <a:r>
                <a:rPr lang="en-US" sz="2400" dirty="0" smtClean="0"/>
                <a:t>a place to weep.</a:t>
              </a:r>
            </a:p>
            <a:p>
              <a:pPr algn="ctr"/>
              <a:r>
                <a:rPr lang="en-US" sz="2000" dirty="0" smtClean="0"/>
                <a:t>Genesis 43:30a </a:t>
              </a:r>
              <a:r>
                <a:rPr lang="en-US" dirty="0" smtClean="0"/>
                <a:t>ESV</a:t>
              </a:r>
              <a:endParaRPr lang="en-US" sz="2000" dirty="0" smtClean="0"/>
            </a:p>
          </p:txBody>
        </p:sp>
      </p:grpSp>
      <p:grpSp>
        <p:nvGrpSpPr>
          <p:cNvPr id="14" name="Group 8"/>
          <p:cNvGrpSpPr/>
          <p:nvPr/>
        </p:nvGrpSpPr>
        <p:grpSpPr>
          <a:xfrm>
            <a:off x="533400" y="1885950"/>
            <a:ext cx="3021229" cy="3017520"/>
            <a:chOff x="218364" y="1379690"/>
            <a:chExt cx="2464686" cy="2461660"/>
          </a:xfrm>
        </p:grpSpPr>
        <p:sp>
          <p:nvSpPr>
            <p:cNvPr id="17" name="Oval 16"/>
            <p:cNvSpPr/>
            <p:nvPr/>
          </p:nvSpPr>
          <p:spPr>
            <a:xfrm>
              <a:off x="218364" y="1379690"/>
              <a:ext cx="2461661" cy="2461660"/>
            </a:xfrm>
            <a:prstGeom prst="ellipse">
              <a:avLst/>
            </a:prstGeom>
            <a:solidFill>
              <a:srgbClr val="99CCFF">
                <a:alpha val="8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1390" y="1698615"/>
              <a:ext cx="2461660" cy="1832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…his heart was</a:t>
              </a:r>
            </a:p>
            <a:p>
              <a:pPr algn="ctr"/>
              <a:r>
                <a:rPr lang="en-US" sz="2400" dirty="0" smtClean="0"/>
                <a:t>deeply touched over his brother, and he sought privacy</a:t>
              </a:r>
            </a:p>
            <a:p>
              <a:pPr algn="ctr"/>
              <a:r>
                <a:rPr lang="en-US" sz="2400" dirty="0" smtClean="0"/>
                <a:t> to weep….</a:t>
              </a:r>
            </a:p>
            <a:p>
              <a:pPr algn="ctr"/>
              <a:r>
                <a:rPr lang="en-US" sz="2000" dirty="0" smtClean="0"/>
                <a:t>AMP</a:t>
              </a:r>
            </a:p>
          </p:txBody>
        </p:sp>
      </p:grpSp>
      <p:grpSp>
        <p:nvGrpSpPr>
          <p:cNvPr id="19" name="Group 8"/>
          <p:cNvGrpSpPr/>
          <p:nvPr/>
        </p:nvGrpSpPr>
        <p:grpSpPr>
          <a:xfrm>
            <a:off x="5589371" y="1885950"/>
            <a:ext cx="3021229" cy="3017520"/>
            <a:chOff x="218364" y="1379690"/>
            <a:chExt cx="2464686" cy="2461660"/>
          </a:xfrm>
        </p:grpSpPr>
        <p:sp>
          <p:nvSpPr>
            <p:cNvPr id="20" name="Oval 19"/>
            <p:cNvSpPr/>
            <p:nvPr/>
          </p:nvSpPr>
          <p:spPr>
            <a:xfrm>
              <a:off x="218364" y="1379690"/>
              <a:ext cx="2461661" cy="2461660"/>
            </a:xfrm>
            <a:prstGeom prst="ellipse">
              <a:avLst/>
            </a:prstGeom>
            <a:solidFill>
              <a:srgbClr val="99CCFF">
                <a:alpha val="8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1390" y="1544558"/>
              <a:ext cx="2461660" cy="213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It moved him</a:t>
              </a:r>
            </a:p>
            <a:p>
              <a:pPr algn="ctr"/>
              <a:r>
                <a:rPr lang="en-US" sz="2400" dirty="0" smtClean="0"/>
                <a:t>deeply to see his brother. So Joseph hurried out and looked for a</a:t>
              </a:r>
            </a:p>
            <a:p>
              <a:pPr algn="ctr"/>
              <a:r>
                <a:rPr lang="en-US" sz="2400" dirty="0" smtClean="0"/>
                <a:t>place to cry.</a:t>
              </a:r>
            </a:p>
            <a:p>
              <a:pPr algn="ctr"/>
              <a:r>
                <a:rPr lang="en-US" sz="2000" dirty="0" smtClean="0"/>
                <a:t>NIRV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18430</TotalTime>
  <Words>598</Words>
  <Application>Microsoft Office PowerPoint</Application>
  <PresentationFormat>On-screen Show (16:9)</PresentationFormat>
  <Paragraphs>166</Paragraphs>
  <Slides>26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Windows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Watson</dc:creator>
  <cp:lastModifiedBy>Steve Watson</cp:lastModifiedBy>
  <cp:revision>1679</cp:revision>
  <dcterms:created xsi:type="dcterms:W3CDTF">2018-04-26T18:41:00Z</dcterms:created>
  <dcterms:modified xsi:type="dcterms:W3CDTF">2019-05-19T11:08:20Z</dcterms:modified>
</cp:coreProperties>
</file>